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7" r:id="rId3"/>
    <p:sldId id="261" r:id="rId4"/>
    <p:sldId id="278" r:id="rId5"/>
    <p:sldId id="282" r:id="rId6"/>
    <p:sldId id="289" r:id="rId7"/>
    <p:sldId id="290" r:id="rId8"/>
    <p:sldId id="299" r:id="rId9"/>
    <p:sldId id="280" r:id="rId10"/>
    <p:sldId id="284" r:id="rId11"/>
    <p:sldId id="286" r:id="rId12"/>
    <p:sldId id="285" r:id="rId13"/>
    <p:sldId id="283" r:id="rId14"/>
    <p:sldId id="292" r:id="rId15"/>
    <p:sldId id="291" r:id="rId16"/>
    <p:sldId id="293" r:id="rId17"/>
    <p:sldId id="294" r:id="rId18"/>
    <p:sldId id="258" r:id="rId19"/>
    <p:sldId id="257" r:id="rId20"/>
    <p:sldId id="259" r:id="rId21"/>
    <p:sldId id="262" r:id="rId22"/>
    <p:sldId id="279" r:id="rId23"/>
    <p:sldId id="260" r:id="rId24"/>
    <p:sldId id="263" r:id="rId25"/>
    <p:sldId id="300" r:id="rId26"/>
    <p:sldId id="264" r:id="rId27"/>
    <p:sldId id="267" r:id="rId28"/>
    <p:sldId id="265" r:id="rId29"/>
    <p:sldId id="266" r:id="rId30"/>
    <p:sldId id="269" r:id="rId31"/>
    <p:sldId id="272" r:id="rId32"/>
    <p:sldId id="275" r:id="rId33"/>
    <p:sldId id="270" r:id="rId34"/>
    <p:sldId id="271" r:id="rId35"/>
    <p:sldId id="274" r:id="rId36"/>
    <p:sldId id="296" r:id="rId37"/>
    <p:sldId id="273" r:id="rId38"/>
    <p:sldId id="277" r:id="rId39"/>
    <p:sldId id="29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D7E4BE" mc:Ignorable=""/>
    <a:srgbClr xmlns:mc="http://schemas.openxmlformats.org/markup-compatibility/2006" xmlns:a14="http://schemas.microsoft.com/office/drawing/2010/main" val="9BBB59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97" autoAdjust="0"/>
  </p:normalViewPr>
  <p:slideViewPr>
    <p:cSldViewPr>
      <p:cViewPr>
        <p:scale>
          <a:sx n="100" d="100"/>
          <a:sy n="100" d="100"/>
        </p:scale>
        <p:origin x="-13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6F532-FC36-496E-9EEB-66B2C23BF7A8}" type="datetimeFigureOut">
              <a:rPr lang="en-US" smtClean="0"/>
              <a:t>4/30/2010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3228-7413-4F17-81CC-593174B5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Wide distribution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people print a lot</a:t>
            </a:r>
          </a:p>
          <a:p>
            <a:r>
              <a:rPr lang="en-US" baseline="0" dirty="0" smtClean="0"/>
              <a:t>Most print a little</a:t>
            </a:r>
          </a:p>
          <a:p>
            <a:r>
              <a:rPr lang="en-US" baseline="0" dirty="0" smtClean="0"/>
              <a:t>A number that would only affect perhaps 10% of undergrads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Usable at: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3228-7413-4F17-81CC-593174B52D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3228-7413-4F17-81CC-593174B52D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7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higher</a:t>
            </a:r>
            <a:r>
              <a:rPr lang="en-US" baseline="0" dirty="0" smtClean="0"/>
              <a:t> than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3228-7413-4F17-81CC-593174B52D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 different,</a:t>
            </a:r>
            <a:r>
              <a:rPr lang="en-US" baseline="0" dirty="0" smtClean="0"/>
              <a:t> but same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3228-7413-4F17-81CC-593174B52D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picking a servicing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63228-7413-4F17-81CC-593174B52D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DRAFT</a:t>
            </a:r>
            <a:r>
              <a:rPr lang="en-US" dirty="0" smtClean="0"/>
              <a:t> 4/30/2010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Droid Serif" pitchFamily="18" charset="0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  <a:lvl2pPr>
              <a:defRPr sz="2400">
                <a:latin typeface="Droid Sans" pitchFamily="34" charset="0"/>
                <a:ea typeface="Droid Sans" pitchFamily="34" charset="0"/>
                <a:cs typeface="Droid Sans" pitchFamily="34" charset="0"/>
              </a:defRPr>
            </a:lvl2pPr>
            <a:lvl3pPr>
              <a:defRPr sz="2000">
                <a:latin typeface="Droid Sans" pitchFamily="34" charset="0"/>
                <a:ea typeface="Droid Sans" pitchFamily="34" charset="0"/>
                <a:cs typeface="Droid Sans" pitchFamily="34" charset="0"/>
              </a:defRPr>
            </a:lvl3pPr>
            <a:lvl4pPr>
              <a:defRPr sz="1800">
                <a:latin typeface="Droid Sans" pitchFamily="34" charset="0"/>
                <a:ea typeface="Droid Sans" pitchFamily="34" charset="0"/>
                <a:cs typeface="Droid Sans" pitchFamily="34" charset="0"/>
              </a:defRPr>
            </a:lvl4pPr>
            <a:lvl5pPr>
              <a:defRPr sz="1800">
                <a:latin typeface="Droid Sans" pitchFamily="34" charset="0"/>
                <a:ea typeface="Droid Sans" pitchFamily="34" charset="0"/>
                <a:cs typeface="Droid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1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3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5819-04F1-4FF0-9A1E-2411B4D69F52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A020-E094-4384-A0FF-D6880617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princetonian.com/2010/02/22/2526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Tooling and Printing in 2010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Student's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954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Michael Plasmeier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Daniel Hawkins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Richard </a:t>
            </a:r>
            <a:r>
              <a:rPr lang="en-US" dirty="0" err="1" smtClean="0"/>
              <a:t>Dahan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For the UA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DRAFT 4/30/2010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7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and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buy new printers</a:t>
            </a:r>
          </a:p>
          <a:p>
            <a:pPr lvl="1"/>
            <a:r>
              <a:rPr lang="en-US" dirty="0" smtClean="0"/>
              <a:t>And have a better plan to keep current</a:t>
            </a:r>
          </a:p>
          <a:p>
            <a:r>
              <a:rPr lang="en-US" dirty="0" smtClean="0"/>
              <a:t>Keep/expand number of locations</a:t>
            </a:r>
          </a:p>
          <a:p>
            <a:r>
              <a:rPr lang="en-US" dirty="0" smtClean="0"/>
              <a:t>Faster printers, so can reduce # of printers </a:t>
            </a:r>
            <a:r>
              <a:rPr lang="en-US" u="sng" dirty="0" smtClean="0"/>
              <a:t>in one location</a:t>
            </a:r>
          </a:p>
          <a:p>
            <a:r>
              <a:rPr lang="en-US" dirty="0" smtClean="0"/>
              <a:t>But keep </a:t>
            </a:r>
            <a:r>
              <a:rPr lang="en-US" u="sng" dirty="0" smtClean="0"/>
              <a:t>spares</a:t>
            </a:r>
            <a:r>
              <a:rPr lang="en-US" dirty="0"/>
              <a:t> </a:t>
            </a:r>
            <a:r>
              <a:rPr lang="en-US" dirty="0" smtClean="0"/>
              <a:t>in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8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Internal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Willing to pay (in total fees) a slight bit more for better service</a:t>
            </a:r>
          </a:p>
          <a:p>
            <a:pPr lvl="1"/>
            <a:r>
              <a:rPr lang="en-US" b="1" dirty="0" smtClean="0"/>
              <a:t>But a Balance</a:t>
            </a:r>
          </a:p>
          <a:p>
            <a:r>
              <a:rPr lang="en-US" dirty="0" smtClean="0"/>
              <a:t>Maintain free labor where possible</a:t>
            </a:r>
          </a:p>
          <a:p>
            <a:pPr lvl="1"/>
            <a:r>
              <a:rPr lang="en-US" dirty="0" smtClean="0"/>
              <a:t>Dorms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1752600"/>
            <a:ext cx="5334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066800" y="228600"/>
            <a:ext cx="1524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24600" y="223421"/>
            <a:ext cx="1524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7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 dirty="0" smtClean="0"/>
              <a:t>Not visible to students</a:t>
            </a:r>
          </a:p>
          <a:p>
            <a:r>
              <a:rPr lang="en-US" dirty="0" smtClean="0"/>
              <a:t>Look at </a:t>
            </a:r>
            <a:r>
              <a:rPr lang="en-US" b="1" u="sng" dirty="0" smtClean="0"/>
              <a:t>how</a:t>
            </a:r>
            <a:r>
              <a:rPr lang="en-US" dirty="0" smtClean="0"/>
              <a:t> costs would actually be saved – not just accept cost estimates</a:t>
            </a:r>
          </a:p>
          <a:p>
            <a:r>
              <a:rPr lang="en-US" dirty="0" smtClean="0"/>
              <a:t>Where is the risk?</a:t>
            </a:r>
          </a:p>
          <a:p>
            <a:r>
              <a:rPr lang="en-US" dirty="0" smtClean="0"/>
              <a:t>How often do we need new equipment?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6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With hold and release: </a:t>
            </a:r>
            <a:r>
              <a:rPr lang="en-US" sz="3600" b="1" dirty="0" smtClean="0">
                <a:solidFill>
                  <a:schemeClr val="accent2"/>
                </a:solidFill>
              </a:rPr>
              <a:t>kill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981200"/>
            <a:ext cx="878477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Inconsistent</a:t>
            </a:r>
            <a:endParaRPr lang="en-US" sz="11500" dirty="0" smtClean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 smtClean="0"/>
              <a:t>Fix!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29200"/>
            <a:ext cx="8229600" cy="262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And communicate changes better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i="1" dirty="0" smtClean="0"/>
              <a:t>Lots of comments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7572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want to do it</a:t>
            </a:r>
          </a:p>
          <a:p>
            <a:pPr lvl="1"/>
            <a:r>
              <a:rPr lang="en-US" dirty="0" smtClean="0"/>
              <a:t>Reduces weight and volume</a:t>
            </a:r>
          </a:p>
          <a:p>
            <a:pPr lvl="1"/>
            <a:r>
              <a:rPr lang="en-US" dirty="0" smtClean="0"/>
              <a:t>Plus environmental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Inconsistent</a:t>
            </a:r>
          </a:p>
          <a:p>
            <a:r>
              <a:rPr lang="en-US" dirty="0" smtClean="0"/>
              <a:t>Needs to be fixed, especially if quota</a:t>
            </a:r>
          </a:p>
          <a:p>
            <a:endParaRPr lang="en-US" dirty="0" smtClean="0"/>
          </a:p>
          <a:p>
            <a:r>
              <a:rPr lang="en-US" b="1" dirty="0" smtClean="0"/>
              <a:t>Best option</a:t>
            </a:r>
            <a:r>
              <a:rPr lang="en-US" dirty="0" smtClean="0"/>
              <a:t>: Ask on the release touchscreen, “Do you really want to print this single sided?”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4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submissions system</a:t>
            </a:r>
          </a:p>
          <a:p>
            <a:r>
              <a:rPr lang="en-US" dirty="0" smtClean="0"/>
              <a:t>Digital readings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0480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ready yet</a:t>
            </a:r>
          </a:p>
          <a:p>
            <a:r>
              <a:rPr lang="en-US" dirty="0" smtClean="0"/>
              <a:t>Don’t do just to save paper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768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Run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 Trial at Princeton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successful</a:t>
            </a:r>
          </a:p>
          <a:p>
            <a:r>
              <a:rPr lang="en-US" dirty="0" smtClean="0"/>
              <a:t>Good for readings</a:t>
            </a:r>
          </a:p>
          <a:p>
            <a:r>
              <a:rPr lang="en-US" dirty="0" smtClean="0"/>
              <a:t>Saved 50% paper</a:t>
            </a:r>
          </a:p>
          <a:p>
            <a:r>
              <a:rPr lang="en-US" dirty="0" smtClean="0"/>
              <a:t>Hard to annotate and find readings fast in discussion</a:t>
            </a:r>
          </a:p>
          <a:p>
            <a:r>
              <a:rPr lang="en-US" sz="1800" dirty="0" smtClean="0">
                <a:hlinkClick r:id="rId2"/>
              </a:rPr>
              <a:t>http://www.dailyprincetonian.com/2010/02/22/25262/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0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Printing</a:t>
            </a:r>
          </a:p>
          <a:p>
            <a:pPr marL="0" indent="0" algn="ctr">
              <a:buNone/>
            </a:pPr>
            <a:endParaRPr lang="en-US" sz="4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/>
              <a:t>Spaces</a:t>
            </a:r>
          </a:p>
        </p:txBody>
      </p:sp>
    </p:spTree>
    <p:extLst>
      <p:ext uri="{BB962C8B-B14F-4D97-AF65-F5344CB8AC3E}">
        <p14:creationId xmlns:p14="http://schemas.microsoft.com/office/powerpoint/2010/main" val="161913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1447800" cy="885825"/>
          </a:xfrm>
          <a:solidFill>
            <a:schemeClr val="bg1">
              <a:lumMod val="95000"/>
              <a:alpha val="27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W20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733800"/>
            <a:ext cx="5791200" cy="4525963"/>
          </a:xfrm>
          <a:solidFill>
            <a:schemeClr val="bg1">
              <a:lumMod val="95000"/>
              <a:alpha val="27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Very popular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Group study rooms always filled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Students see as one space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Individual desk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Group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Computer work stations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3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438401"/>
            <a:ext cx="2286000" cy="1752600"/>
          </a:xfrm>
          <a:solidFill>
            <a:schemeClr val="bg1">
              <a:lumMod val="95000"/>
              <a:alpha val="5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i="1" dirty="0"/>
              <a:t>(</a:t>
            </a:r>
            <a:r>
              <a:rPr lang="en-US" i="1" dirty="0" smtClean="0"/>
              <a:t>Not yet official UA policy)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173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-76200"/>
            <a:ext cx="9829800" cy="7086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D7E4BE" mc:Ignorable="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1371600"/>
            <a:ext cx="8229600" cy="384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Extend this model across campus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2438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Consolidate clusters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3733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Reuse existing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2010-04-24\100_98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18" y="0"/>
            <a:ext cx="10439400" cy="78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609600"/>
            <a:ext cx="2971800" cy="838200"/>
          </a:xfrm>
          <a:solidFill>
            <a:schemeClr val="bg1">
              <a:lumMod val="95000"/>
              <a:alpha val="27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Hayden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661818"/>
            <a:ext cx="4800600" cy="2392363"/>
          </a:xfrm>
          <a:solidFill>
            <a:schemeClr val="bg1">
              <a:lumMod val="95000"/>
              <a:alpha val="27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Open and airy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But only open till midnight</a:t>
            </a:r>
          </a:p>
        </p:txBody>
      </p:sp>
    </p:spTree>
    <p:extLst>
      <p:ext uri="{BB962C8B-B14F-4D97-AF65-F5344CB8AC3E}">
        <p14:creationId xmlns:p14="http://schemas.microsoft.com/office/powerpoint/2010/main" val="80028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2010-04-24\100_97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0" y="-740"/>
            <a:ext cx="9146380" cy="68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562600"/>
            <a:ext cx="2209800" cy="762000"/>
          </a:xfrm>
          <a:solidFill>
            <a:schemeClr val="bg1">
              <a:lumMod val="95000"/>
              <a:alpha val="27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Barker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00"/>
            <a:ext cx="2743200" cy="1524000"/>
          </a:xfrm>
          <a:solidFill>
            <a:schemeClr val="bg1">
              <a:lumMod val="95000"/>
              <a:alpha val="27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Iconic Space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Quiet nooks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Open to 11</a:t>
            </a:r>
          </a:p>
        </p:txBody>
      </p:sp>
    </p:spTree>
    <p:extLst>
      <p:ext uri="{BB962C8B-B14F-4D97-AF65-F5344CB8AC3E}">
        <p14:creationId xmlns:p14="http://schemas.microsoft.com/office/powerpoint/2010/main" val="416169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76200"/>
            <a:ext cx="9601200" cy="693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Make Barker and Hayden open 24/7</a:t>
            </a:r>
          </a:p>
        </p:txBody>
      </p:sp>
    </p:spTree>
    <p:extLst>
      <p:ext uri="{BB962C8B-B14F-4D97-AF65-F5344CB8AC3E}">
        <p14:creationId xmlns:p14="http://schemas.microsoft.com/office/powerpoint/2010/main" val="149112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76200"/>
            <a:ext cx="9601200" cy="693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Barker 5</a:t>
            </a:r>
            <a:r>
              <a:rPr lang="en-US" sz="6600" baseline="30000" dirty="0" smtClean="0"/>
              <a:t>th</a:t>
            </a:r>
            <a:r>
              <a:rPr lang="en-US" sz="6600" dirty="0" smtClean="0"/>
              <a:t> floor</a:t>
            </a:r>
          </a:p>
          <a:p>
            <a:pPr marL="0" indent="0" algn="ctr">
              <a:buNone/>
            </a:pPr>
            <a:r>
              <a:rPr lang="en-US" sz="6600" dirty="0" smtClean="0"/>
              <a:t>Hayden 1</a:t>
            </a:r>
            <a:r>
              <a:rPr lang="en-US" sz="6600" baseline="30000" dirty="0" smtClean="0"/>
              <a:t>st</a:t>
            </a:r>
            <a:r>
              <a:rPr lang="en-US" sz="6600" dirty="0" smtClean="0"/>
              <a:t> floor</a:t>
            </a:r>
            <a:endParaRPr lang="en-US" sz="66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0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-76200"/>
            <a:ext cx="9829800" cy="7086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D7E4BE" mc:Ignorable="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desk</a:t>
            </a:r>
          </a:p>
          <a:p>
            <a:pPr lvl="1"/>
            <a:r>
              <a:rPr lang="en-US" dirty="0" smtClean="0"/>
              <a:t>Very easy in Baker (move to 6</a:t>
            </a:r>
            <a:r>
              <a:rPr lang="en-US" baseline="30000" dirty="0" smtClean="0"/>
              <a:t>th</a:t>
            </a:r>
            <a:r>
              <a:rPr lang="en-US" dirty="0" smtClean="0"/>
              <a:t> floor)</a:t>
            </a:r>
          </a:p>
          <a:p>
            <a:pPr lvl="1"/>
            <a:r>
              <a:rPr lang="en-US" dirty="0" smtClean="0"/>
              <a:t>Harder in Hayden</a:t>
            </a:r>
          </a:p>
          <a:p>
            <a:r>
              <a:rPr lang="en-US" dirty="0" smtClean="0"/>
              <a:t>Remove books</a:t>
            </a:r>
          </a:p>
          <a:p>
            <a:pPr lvl="1"/>
            <a:r>
              <a:rPr lang="en-US" dirty="0" smtClean="0"/>
              <a:t>Easy in Barker (3 shelves)</a:t>
            </a:r>
          </a:p>
          <a:p>
            <a:pPr lvl="1"/>
            <a:r>
              <a:rPr lang="en-US" dirty="0" smtClean="0"/>
              <a:t>Difficult in Hayden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4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76200"/>
            <a:ext cx="9829800" cy="7086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D7E4BE" mc:Ignorable="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 anchor="ctr"/>
          <a:lstStyle/>
          <a:p>
            <a:pPr algn="ctr"/>
            <a:r>
              <a:rPr lang="en-US" dirty="0" smtClean="0"/>
              <a:t>About 50% more computer workstations in both</a:t>
            </a:r>
          </a:p>
          <a:p>
            <a:pPr algn="ctr"/>
            <a:r>
              <a:rPr lang="en-US" dirty="0" smtClean="0"/>
              <a:t>Add group study rooms to Hayden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8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P:\2010-04-24\100_97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616" y="-381000"/>
            <a:ext cx="975508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Easy to change</a:t>
            </a:r>
          </a:p>
          <a:p>
            <a:r>
              <a:rPr lang="en-US" dirty="0" smtClean="0"/>
              <a:t>Move desk to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Move journals to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Move </a:t>
            </a:r>
            <a:r>
              <a:rPr lang="en-US" dirty="0" smtClean="0"/>
              <a:t>Athena cluster down to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Keep 4</a:t>
            </a:r>
            <a:r>
              <a:rPr lang="en-US" baseline="30000" dirty="0" smtClean="0"/>
              <a:t>th</a:t>
            </a:r>
            <a:r>
              <a:rPr lang="en-US" dirty="0" smtClean="0"/>
              <a:t> offices and bathrooms</a:t>
            </a:r>
          </a:p>
          <a:p>
            <a:r>
              <a:rPr lang="en-US" dirty="0" smtClean="0"/>
              <a:t>Secure stairs and elevator after hours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5334000"/>
            <a:ext cx="82296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8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floor?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086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2010-04-24\100_98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09" y="23674"/>
            <a:ext cx="5211763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3509" y="3177466"/>
            <a:ext cx="533400" cy="2209800"/>
          </a:xfrm>
          <a:prstGeom prst="rect">
            <a:avLst/>
          </a:prstGeom>
          <a:solidFill>
            <a:schemeClr val="accent3">
              <a:alpha val="3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7509" y="3177466"/>
            <a:ext cx="266700" cy="1752600"/>
          </a:xfrm>
          <a:prstGeom prst="rect">
            <a:avLst/>
          </a:prstGeom>
          <a:solidFill>
            <a:schemeClr val="accent3">
              <a:alpha val="3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3509" y="2072566"/>
            <a:ext cx="838200" cy="55245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4709" y="2981048"/>
            <a:ext cx="381000" cy="1301318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96609" y="2096887"/>
            <a:ext cx="838200" cy="55245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22981" y="2816718"/>
            <a:ext cx="654728" cy="1732348"/>
          </a:xfrm>
          <a:prstGeom prst="rect">
            <a:avLst/>
          </a:prstGeom>
          <a:solidFill>
            <a:schemeClr val="accent6">
              <a:alpha val="3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7509" y="4925489"/>
            <a:ext cx="838200" cy="665548"/>
          </a:xfrm>
          <a:prstGeom prst="rect">
            <a:avLst/>
          </a:prstGeom>
          <a:solidFill>
            <a:schemeClr val="accent6">
              <a:alpha val="3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20392" y="4549066"/>
            <a:ext cx="838200" cy="1122748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60359" y="5671814"/>
            <a:ext cx="1293550" cy="706052"/>
          </a:xfrm>
          <a:prstGeom prst="rect">
            <a:avLst/>
          </a:prstGeom>
          <a:solidFill>
            <a:schemeClr val="accent2">
              <a:alpha val="8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53509" y="1219200"/>
            <a:ext cx="1218291" cy="0"/>
          </a:xfrm>
          <a:prstGeom prst="line">
            <a:avLst/>
          </a:prstGeom>
          <a:ln w="82550"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72200" y="1524000"/>
            <a:ext cx="2590800" cy="612976"/>
          </a:xfrm>
          <a:prstGeom prst="rect">
            <a:avLst/>
          </a:prstGeom>
          <a:solidFill>
            <a:schemeClr val="accent6">
              <a:alpha val="3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Desks</a:t>
            </a:r>
          </a:p>
          <a:p>
            <a:pPr algn="ctr"/>
            <a:r>
              <a:rPr lang="en-US" sz="1400" dirty="0" smtClean="0"/>
              <a:t>Same #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6172200" y="2289376"/>
            <a:ext cx="2590800" cy="561374"/>
          </a:xfrm>
          <a:prstGeom prst="rect">
            <a:avLst/>
          </a:prstGeom>
          <a:solidFill>
            <a:schemeClr val="accent4">
              <a:alpha val="33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Computers</a:t>
            </a:r>
          </a:p>
          <a:p>
            <a:pPr algn="ctr"/>
            <a:r>
              <a:rPr lang="en-US" sz="1200" dirty="0" smtClean="0"/>
              <a:t>Expanded 50%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6176808" y="6121084"/>
            <a:ext cx="2665150" cy="513564"/>
          </a:xfrm>
          <a:prstGeom prst="rect">
            <a:avLst/>
          </a:prstGeom>
          <a:solidFill>
            <a:schemeClr val="accent2">
              <a:alpha val="8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Desk</a:t>
            </a:r>
          </a:p>
          <a:p>
            <a:pPr algn="ctr"/>
            <a:r>
              <a:rPr lang="en-US" sz="1400" dirty="0" smtClean="0"/>
              <a:t>Caged off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176808" y="3083834"/>
            <a:ext cx="2586191" cy="650659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Study Rooms</a:t>
            </a:r>
          </a:p>
          <a:p>
            <a:pPr algn="ctr"/>
            <a:r>
              <a:rPr lang="en-US" sz="1400" dirty="0" smtClean="0"/>
              <a:t>Plan A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163491" y="3956020"/>
            <a:ext cx="2590800" cy="634429"/>
          </a:xfrm>
          <a:prstGeom prst="rect">
            <a:avLst/>
          </a:prstGeom>
          <a:solidFill>
            <a:schemeClr val="accent3">
              <a:alpha val="3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Group Study Rooms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Plan 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909" y="3224074"/>
            <a:ext cx="381000" cy="1058292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85684" y="4958178"/>
            <a:ext cx="2586191" cy="845598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Unsure</a:t>
            </a:r>
          </a:p>
          <a:p>
            <a:pPr algn="ctr"/>
            <a:r>
              <a:rPr lang="en-US" sz="1600" dirty="0" smtClean="0"/>
              <a:t>?Books caged off</a:t>
            </a:r>
          </a:p>
          <a:p>
            <a:pPr algn="ctr"/>
            <a:r>
              <a:rPr lang="en-US" sz="1600" dirty="0" smtClean="0"/>
              <a:t>Other uses</a:t>
            </a:r>
            <a:endParaRPr lang="en-US" sz="160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3124200" cy="1143000"/>
          </a:xfrm>
        </p:spPr>
        <p:txBody>
          <a:bodyPr/>
          <a:lstStyle/>
          <a:p>
            <a:r>
              <a:rPr lang="en-US" dirty="0" smtClean="0"/>
              <a:t>Hayden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2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Group Study Rooms</a:t>
            </a:r>
            <a:endParaRPr lang="en-US" sz="4000" dirty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624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indent="0" algn="ctr">
              <a:buNone/>
            </a:pPr>
            <a:r>
              <a:rPr lang="en-US" sz="2400" b="1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Plan A</a:t>
            </a:r>
          </a:p>
          <a:p>
            <a:pPr marL="0" indent="0" algn="ctr">
              <a:buNone/>
            </a:pPr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Move books</a:t>
            </a:r>
          </a:p>
          <a:p>
            <a:r>
              <a:rPr lang="en-US" sz="2400" b="1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Construct</a:t>
            </a:r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 study rooms</a:t>
            </a:r>
          </a:p>
          <a:p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Could build ~7 group study rooms</a:t>
            </a:r>
          </a:p>
          <a:p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Book relocation?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  <a:prstGeom prst="rect">
            <a:avLst/>
          </a:prstGeom>
          <a:solidFill>
            <a:schemeClr val="accent3">
              <a:alpha val="3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Plan B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Reassign offices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14N-132, 134, 136, 144, 148, M52, M48, M44, M40, M36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10 ready made group study rooms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No construction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5703905"/>
            <a:ext cx="82296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Plan A and B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17 group study rooms</a:t>
            </a:r>
            <a:endParaRPr lang="en-US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6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Printing</a:t>
            </a:r>
          </a:p>
          <a:p>
            <a:pPr marL="0" indent="0" algn="ctr">
              <a:buNone/>
            </a:pPr>
            <a:endParaRPr lang="en-US" sz="4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>
                    <a:lumMod val="65000"/>
                  </a:schemeClr>
                </a:solidFill>
              </a:rPr>
              <a:t>Spaces</a:t>
            </a:r>
          </a:p>
        </p:txBody>
      </p:sp>
    </p:spTree>
    <p:extLst>
      <p:ext uri="{BB962C8B-B14F-4D97-AF65-F5344CB8AC3E}">
        <p14:creationId xmlns:p14="http://schemas.microsoft.com/office/powerpoint/2010/main" val="89919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Cluster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38-370 </a:t>
            </a:r>
            <a:r>
              <a:rPr lang="en-US" b="1" dirty="0" smtClean="0">
                <a:solidFill>
                  <a:schemeClr val="accent2"/>
                </a:solidFill>
              </a:rPr>
              <a:t>Close</a:t>
            </a:r>
          </a:p>
          <a:p>
            <a:r>
              <a:rPr lang="en-US" dirty="0" smtClean="0"/>
              <a:t>37-312 </a:t>
            </a:r>
            <a:r>
              <a:rPr lang="en-US" sz="2400" dirty="0" smtClean="0"/>
              <a:t>Windows Classroom </a:t>
            </a:r>
            <a:r>
              <a:rPr lang="en-US" b="1" dirty="0" smtClean="0">
                <a:solidFill>
                  <a:schemeClr val="accent3"/>
                </a:solidFill>
              </a:rPr>
              <a:t>Keep open 5-9</a:t>
            </a:r>
          </a:p>
          <a:p>
            <a:r>
              <a:rPr lang="en-US" dirty="0" smtClean="0"/>
              <a:t>37-332 </a:t>
            </a:r>
            <a:r>
              <a:rPr lang="en-US" b="1" dirty="0" smtClean="0">
                <a:solidFill>
                  <a:schemeClr val="accent2"/>
                </a:solidFill>
              </a:rPr>
              <a:t>Close</a:t>
            </a:r>
          </a:p>
          <a:p>
            <a:pPr lvl="0"/>
            <a:r>
              <a:rPr lang="en-US" dirty="0" smtClean="0"/>
              <a:t>37-318 </a:t>
            </a:r>
            <a:r>
              <a:rPr lang="en-US" b="1" dirty="0" smtClean="0">
                <a:solidFill>
                  <a:schemeClr val="accent5"/>
                </a:solidFill>
              </a:rPr>
              <a:t>Keep Open?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While class in session</a:t>
            </a:r>
            <a:endParaRPr lang="en-US" b="1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1-115 </a:t>
            </a:r>
            <a:r>
              <a:rPr lang="en-US" sz="2400" dirty="0" smtClean="0"/>
              <a:t>Classroom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Reopen 5-9 </a:t>
            </a:r>
            <a:r>
              <a:rPr lang="en-US" dirty="0" smtClean="0"/>
              <a:t>(like 37-312)</a:t>
            </a:r>
          </a:p>
          <a:p>
            <a:r>
              <a:rPr lang="en-US" dirty="0" smtClean="0"/>
              <a:t>4-167 </a:t>
            </a:r>
            <a:r>
              <a:rPr lang="en-US" sz="2400" dirty="0" smtClean="0"/>
              <a:t>Sun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Close</a:t>
            </a:r>
          </a:p>
          <a:p>
            <a:r>
              <a:rPr lang="en-US" dirty="0" smtClean="0"/>
              <a:t>2-225 </a:t>
            </a:r>
            <a:r>
              <a:rPr lang="en-US" b="1" dirty="0" smtClean="0">
                <a:solidFill>
                  <a:schemeClr val="accent2"/>
                </a:solidFill>
              </a:rPr>
              <a:t>Close</a:t>
            </a:r>
          </a:p>
          <a:p>
            <a:r>
              <a:rPr lang="en-US" dirty="0" smtClean="0"/>
              <a:t>2-032 </a:t>
            </a:r>
            <a:r>
              <a:rPr lang="en-US" b="1" dirty="0" smtClean="0">
                <a:solidFill>
                  <a:schemeClr val="accent2"/>
                </a:solidFill>
              </a:rPr>
              <a:t>Close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7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12-182 </a:t>
            </a:r>
            <a:r>
              <a:rPr lang="en-US" b="1" dirty="0" smtClean="0">
                <a:solidFill>
                  <a:schemeClr val="accent3"/>
                </a:solidFill>
              </a:rPr>
              <a:t>Keep Open </a:t>
            </a:r>
            <a:r>
              <a:rPr lang="en-US" sz="2400" dirty="0" smtClean="0">
                <a:solidFill>
                  <a:prstClr val="black"/>
                </a:solidFill>
              </a:rPr>
              <a:t>Infinite Corridor</a:t>
            </a:r>
            <a:endParaRPr lang="en-US" b="1" dirty="0" smtClean="0">
              <a:solidFill>
                <a:schemeClr val="accent3"/>
              </a:solidFill>
            </a:endParaRPr>
          </a:p>
          <a:p>
            <a:pPr lvl="0"/>
            <a:r>
              <a:rPr lang="en-US" dirty="0" smtClean="0"/>
              <a:t>56-129 </a:t>
            </a:r>
            <a:r>
              <a:rPr lang="en-US" b="1" dirty="0" smtClean="0">
                <a:solidFill>
                  <a:schemeClr val="accent3"/>
                </a:solidFill>
              </a:rPr>
              <a:t>Keep Open </a:t>
            </a:r>
            <a:r>
              <a:rPr lang="en-US" sz="2400" dirty="0">
                <a:solidFill>
                  <a:prstClr val="black"/>
                </a:solidFill>
              </a:rPr>
              <a:t>Infinite </a:t>
            </a:r>
            <a:r>
              <a:rPr lang="en-US" sz="2400" dirty="0" smtClean="0">
                <a:solidFill>
                  <a:prstClr val="black"/>
                </a:solidFill>
              </a:rPr>
              <a:t>Corridor</a:t>
            </a:r>
            <a:endParaRPr lang="en-US" b="1" dirty="0" smtClean="0">
              <a:solidFill>
                <a:schemeClr val="accent3"/>
              </a:solidFill>
            </a:endParaRPr>
          </a:p>
          <a:p>
            <a:r>
              <a:rPr lang="en-US" dirty="0" smtClean="0"/>
              <a:t>66-080 </a:t>
            </a:r>
            <a:r>
              <a:rPr lang="en-US" b="1" dirty="0" smtClean="0">
                <a:solidFill>
                  <a:schemeClr val="accent3"/>
                </a:solidFill>
              </a:rPr>
              <a:t>Keep Open </a:t>
            </a:r>
            <a:r>
              <a:rPr lang="en-US" sz="2400" dirty="0" smtClean="0"/>
              <a:t>Ultra Quiet and New Technology</a:t>
            </a:r>
          </a:p>
          <a:p>
            <a:r>
              <a:rPr lang="en-US" dirty="0" smtClean="0"/>
              <a:t>E51-075 </a:t>
            </a:r>
            <a:r>
              <a:rPr lang="en-US" sz="2400" dirty="0" smtClean="0"/>
              <a:t>Sloan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Keep Open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Quickstaions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All with printers</a:t>
            </a:r>
          </a:p>
          <a:p>
            <a:r>
              <a:rPr lang="en-US" dirty="0" smtClean="0"/>
              <a:t>34 lobby</a:t>
            </a:r>
          </a:p>
          <a:p>
            <a:r>
              <a:rPr lang="en-US" dirty="0" err="1" smtClean="0"/>
              <a:t>Stata</a:t>
            </a:r>
            <a:r>
              <a:rPr lang="en-US" dirty="0" smtClean="0"/>
              <a:t> center (printer)</a:t>
            </a:r>
          </a:p>
          <a:p>
            <a:r>
              <a:rPr lang="en-US" dirty="0" smtClean="0"/>
              <a:t>New buildings? 76, E14, E62</a:t>
            </a:r>
          </a:p>
          <a:p>
            <a:r>
              <a:rPr lang="en-US" dirty="0" smtClean="0"/>
              <a:t>E25 lobby</a:t>
            </a:r>
          </a:p>
          <a:p>
            <a:r>
              <a:rPr lang="en-US" dirty="0" smtClean="0"/>
              <a:t>TBD</a:t>
            </a:r>
          </a:p>
          <a:p>
            <a:r>
              <a:rPr lang="en-US" b="1" dirty="0" smtClean="0"/>
              <a:t>5 total new </a:t>
            </a:r>
            <a:r>
              <a:rPr lang="en-US" b="1" dirty="0" err="1" smtClean="0"/>
              <a:t>quickstations</a:t>
            </a:r>
            <a:endParaRPr lang="en-US" b="1" dirty="0" smtClean="0"/>
          </a:p>
          <a:p>
            <a:pPr marL="0" indent="0" algn="ctr">
              <a:buNone/>
            </a:pPr>
            <a:r>
              <a:rPr lang="en-US" i="1" dirty="0" smtClean="0"/>
              <a:t>Location most important thing in UA survey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6659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Timeframe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Fall 2010</a:t>
            </a:r>
          </a:p>
          <a:p>
            <a:r>
              <a:rPr lang="en-US" dirty="0" smtClean="0"/>
              <a:t>Barker Renovations</a:t>
            </a:r>
          </a:p>
          <a:p>
            <a:r>
              <a:rPr lang="en-US" dirty="0" smtClean="0"/>
              <a:t>5-10 </a:t>
            </a:r>
            <a:r>
              <a:rPr lang="en-US" dirty="0" err="1" smtClean="0"/>
              <a:t>Quickstations</a:t>
            </a:r>
            <a:r>
              <a:rPr lang="en-US" dirty="0" smtClean="0"/>
              <a:t> with Printers Installed</a:t>
            </a:r>
          </a:p>
          <a:p>
            <a:r>
              <a:rPr lang="en-US" dirty="0" smtClean="0"/>
              <a:t>New Hold and Release (if Pharos) and Printers</a:t>
            </a:r>
          </a:p>
          <a:p>
            <a:r>
              <a:rPr lang="en-US" dirty="0" smtClean="0"/>
              <a:t>4-167, 38-370 and 37-332 Close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Fall 2011</a:t>
            </a:r>
          </a:p>
          <a:p>
            <a:r>
              <a:rPr lang="en-US" dirty="0" smtClean="0"/>
              <a:t>Hayden Renovations</a:t>
            </a:r>
          </a:p>
          <a:p>
            <a:r>
              <a:rPr lang="en-US" dirty="0" smtClean="0"/>
              <a:t>W20, 66 Renovated</a:t>
            </a:r>
          </a:p>
          <a:p>
            <a:r>
              <a:rPr lang="en-US" dirty="0" smtClean="0"/>
              <a:t>2-225, 2-032 Close</a:t>
            </a:r>
          </a:p>
          <a:p>
            <a:r>
              <a:rPr lang="en-US" dirty="0" smtClean="0"/>
              <a:t>12, 56, E51 Furniture Refreshed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258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10519839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638800" cy="884238"/>
          </a:xfrm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24/7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24/7 very important part of MIT culture</a:t>
            </a:r>
          </a:p>
          <a:p>
            <a:pPr lvl="1"/>
            <a:r>
              <a:rPr lang="en-US" dirty="0" smtClean="0"/>
              <a:t>Only time machines were available</a:t>
            </a:r>
          </a:p>
          <a:p>
            <a:r>
              <a:rPr lang="en-US" dirty="0" smtClean="0"/>
              <a:t>Works with Athena today</a:t>
            </a:r>
          </a:p>
          <a:p>
            <a:r>
              <a:rPr lang="en-US" dirty="0" smtClean="0"/>
              <a:t>All equipment will be continued to be locked down</a:t>
            </a:r>
          </a:p>
          <a:p>
            <a:r>
              <a:rPr lang="en-US" dirty="0" smtClean="0"/>
              <a:t>Can work this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9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Libraries do a great job of maintaining space</a:t>
            </a:r>
          </a:p>
          <a:p>
            <a:r>
              <a:rPr lang="en-US" dirty="0" smtClean="0"/>
              <a:t>IS&amp;T does not</a:t>
            </a:r>
            <a:endParaRPr lang="en-US" dirty="0"/>
          </a:p>
        </p:txBody>
      </p:sp>
      <p:pic>
        <p:nvPicPr>
          <p:cNvPr id="3074" name="Picture 2" descr="P:\2010-04-24\100_98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50075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429000"/>
            <a:ext cx="8229600" cy="121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Give Athena Spaces to the Libraries</a:t>
            </a:r>
          </a:p>
          <a:p>
            <a:pPr marL="0" indent="0" algn="ctr">
              <a:buNone/>
            </a:pPr>
            <a:r>
              <a:rPr lang="en-US" dirty="0" smtClean="0"/>
              <a:t>IS&amp;T Keep Hardware and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4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Not just computer labs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  <a:latin typeface="Droid Serif" pitchFamily="18" charset="0"/>
                <a:ea typeface="Droid Serif" pitchFamily="18" charset="0"/>
                <a:cs typeface="Droid Serif" pitchFamily="18" charset="0"/>
              </a:rPr>
              <a:t>Information centers</a:t>
            </a:r>
          </a:p>
          <a:p>
            <a:pPr marL="0" indent="0" algn="ctr">
              <a:buNone/>
            </a:pPr>
            <a:endParaRPr lang="en-US" sz="4000" dirty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21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Century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3352800" cy="3886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Long Work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Consolidated in one space</a:t>
            </a:r>
          </a:p>
          <a:p>
            <a:r>
              <a:rPr lang="en-US" sz="2000" dirty="0" smtClean="0"/>
              <a:t>Desks</a:t>
            </a:r>
          </a:p>
          <a:p>
            <a:r>
              <a:rPr lang="en-US" sz="2000" dirty="0" smtClean="0"/>
              <a:t>Group</a:t>
            </a:r>
          </a:p>
          <a:p>
            <a:r>
              <a:rPr lang="en-US" sz="2000" dirty="0" smtClean="0"/>
              <a:t>Computers</a:t>
            </a:r>
          </a:p>
          <a:p>
            <a:endParaRPr lang="en-US" sz="2000" dirty="0" smtClean="0"/>
          </a:p>
          <a:p>
            <a:pPr marL="0" indent="0" algn="ctr">
              <a:buNone/>
            </a:pPr>
            <a:r>
              <a:rPr lang="en-US" dirty="0" smtClean="0"/>
              <a:t>W20, Barker, Hayden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 Spaces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447800"/>
            <a:ext cx="3505200" cy="3886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Short Work</a:t>
            </a:r>
          </a:p>
          <a:p>
            <a:pPr marL="0" indent="0" algn="ctr">
              <a:buNone/>
            </a:pPr>
            <a:r>
              <a:rPr lang="en-US" sz="2200" i="1" dirty="0" smtClean="0">
                <a:solidFill>
                  <a:schemeClr val="accent6"/>
                </a:solidFill>
              </a:rPr>
              <a:t>Location</a:t>
            </a:r>
          </a:p>
          <a:p>
            <a:r>
              <a:rPr lang="en-US" sz="2000" dirty="0" smtClean="0"/>
              <a:t>Email</a:t>
            </a:r>
          </a:p>
          <a:p>
            <a:r>
              <a:rPr lang="en-US" sz="2000" dirty="0" smtClean="0"/>
              <a:t>Printing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12, 56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5 new </a:t>
            </a:r>
            <a:r>
              <a:rPr lang="en-US" dirty="0" err="1" smtClean="0"/>
              <a:t>Quickstations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5486400"/>
            <a:ext cx="7467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66 – Ultra quiet work and new technology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37-318 North group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E51 - Sloan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98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SA+P rooms great</a:t>
            </a:r>
          </a:p>
          <a:p>
            <a:r>
              <a:rPr lang="en-US" dirty="0" smtClean="0"/>
              <a:t>Classes and Staff 9-5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Student use 5-9</a:t>
            </a:r>
          </a:p>
          <a:p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Attempt to get departments to share</a:t>
            </a:r>
          </a:p>
          <a:p>
            <a:r>
              <a:rPr lang="en-US" dirty="0" smtClean="0"/>
              <a:t>Problem largely political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5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RFID readers, not swiping, not code</a:t>
            </a:r>
          </a:p>
          <a:p>
            <a:r>
              <a:rPr lang="en-US" dirty="0" smtClean="0"/>
              <a:t>Make some group rooms </a:t>
            </a:r>
            <a:r>
              <a:rPr lang="en-US" dirty="0" err="1" smtClean="0"/>
              <a:t>reservable</a:t>
            </a:r>
            <a:endParaRPr lang="en-US" dirty="0"/>
          </a:p>
          <a:p>
            <a:pPr lvl="1"/>
            <a:r>
              <a:rPr lang="en-US" dirty="0" smtClean="0"/>
              <a:t>Easy to use website</a:t>
            </a:r>
          </a:p>
          <a:p>
            <a:r>
              <a:rPr lang="en-US" dirty="0" smtClean="0"/>
              <a:t>Install plenty of power plugs with new construction and renovations</a:t>
            </a:r>
          </a:p>
          <a:p>
            <a:r>
              <a:rPr lang="en-US" dirty="0" smtClean="0"/>
              <a:t>Group study rooms = actual rooms</a:t>
            </a:r>
          </a:p>
          <a:p>
            <a:pPr lvl="1"/>
            <a:r>
              <a:rPr lang="en-US" b="1" dirty="0" smtClean="0"/>
              <a:t>NOT partitions</a:t>
            </a:r>
          </a:p>
          <a:p>
            <a:r>
              <a:rPr lang="en-US" dirty="0" smtClean="0"/>
              <a:t>Don’t put in new tech because it seems cool</a:t>
            </a:r>
          </a:p>
          <a:p>
            <a:pPr lvl="1"/>
            <a:r>
              <a:rPr lang="en-US" dirty="0" smtClean="0"/>
              <a:t>Smart Boards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2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2,000</a:t>
            </a:r>
            <a:endParaRPr lang="en-US" sz="19900" dirty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8768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Pages/semester</a:t>
            </a:r>
          </a:p>
          <a:p>
            <a:pPr algn="ctr"/>
            <a:r>
              <a:rPr lang="en-US" sz="20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Double sided = 1 page</a:t>
            </a:r>
            <a:endParaRPr lang="en-US" sz="2000" dirty="0" smtClean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2286000"/>
            <a:ext cx="243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Athena Printers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Dorm Printers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Copy Machines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CopyTech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22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545E-6 L -0.03924 0.00925 C -0.04757 0.01156 -0.05885 0.00994 -0.06997 0.00555 C -0.08281 0.00069 -0.09236 -0.00602 -0.09861 -0.01411 L -0.12795 -0.04997 " pathEditMode="relative" rAng="11785034" ptsTypes="FffFF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/>
              <a:t>We feel:</a:t>
            </a:r>
            <a:endParaRPr lang="en-US" sz="4000" i="1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Fair and balanced plan</a:t>
            </a:r>
          </a:p>
          <a:p>
            <a:pPr marL="0" indent="0" algn="ctr">
              <a:buNone/>
            </a:pPr>
            <a:r>
              <a:rPr lang="en-US" dirty="0" smtClean="0"/>
              <a:t>Give and get</a:t>
            </a:r>
          </a:p>
          <a:p>
            <a:pPr marL="0" indent="0" algn="ctr">
              <a:buNone/>
            </a:pPr>
            <a:r>
              <a:rPr lang="en-US" dirty="0" smtClean="0"/>
              <a:t>Saves institute money by using existing space more effectively</a:t>
            </a:r>
          </a:p>
          <a:p>
            <a:pPr marL="0" indent="0" algn="ctr">
              <a:buNone/>
            </a:pPr>
            <a:r>
              <a:rPr lang="en-US" dirty="0" smtClean="0"/>
              <a:t>Addresses everyone’s need</a:t>
            </a:r>
          </a:p>
          <a:p>
            <a:pPr marL="0" indent="0" algn="ctr">
              <a:buNone/>
            </a:pPr>
            <a:r>
              <a:rPr lang="en-US" sz="1200" dirty="0" smtClean="0"/>
              <a:t>Or as close as you can get</a:t>
            </a:r>
            <a:endParaRPr lang="en-US" sz="12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1800" i="1" dirty="0" smtClean="0"/>
              <a:t>*When implemented together</a:t>
            </a:r>
            <a:endParaRPr lang="en-US" sz="18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2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CopyTech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18.02 Course Guide</a:t>
            </a:r>
          </a:p>
          <a:p>
            <a:pPr lvl="1"/>
            <a:r>
              <a:rPr lang="en-US" dirty="0" smtClean="0"/>
              <a:t>200 pages</a:t>
            </a:r>
          </a:p>
          <a:p>
            <a:pPr lvl="1"/>
            <a:r>
              <a:rPr lang="en-US" dirty="0" smtClean="0"/>
              <a:t>Pay with quota pages</a:t>
            </a:r>
          </a:p>
          <a:p>
            <a:pPr lvl="1"/>
            <a:r>
              <a:rPr lang="en-US" dirty="0" smtClean="0"/>
              <a:t>At a 30% discount</a:t>
            </a:r>
          </a:p>
          <a:p>
            <a:pPr lvl="1"/>
            <a:r>
              <a:rPr lang="en-US" dirty="0" smtClean="0"/>
              <a:t>So 140 quota pages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6" b="92232" l="9913" r="1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849563" cy="379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14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$0.10</a:t>
            </a:r>
            <a:endParaRPr lang="en-US" sz="19900" dirty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876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Per page</a:t>
            </a:r>
            <a:endParaRPr lang="en-US" sz="2000" dirty="0" smtClean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1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"/>
            <a:ext cx="8229600" cy="327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Free</a:t>
            </a:r>
            <a:endParaRPr lang="en-US" sz="19900" dirty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427" y="30480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Not having students worry about printing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$27/year currently</a:t>
            </a:r>
            <a:endParaRPr lang="en-US" sz="24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Moving there in dining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Simmons: 5x as much milk drunk when all you can eat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Not the place to incentive students to economize 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81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First 2,000 pages</a:t>
            </a:r>
            <a:endParaRPr lang="en-US" sz="2000" dirty="0" smtClean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4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$$$</a:t>
            </a:r>
            <a:endParaRPr lang="en-US" sz="19900" dirty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876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Charge </a:t>
            </a:r>
            <a:r>
              <a:rPr lang="en-US" sz="2400" dirty="0" err="1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em</a:t>
            </a:r>
            <a:r>
              <a:rPr lang="en-US" sz="2400" dirty="0" smtClean="0">
                <a:latin typeface="Droid Serif" pitchFamily="18" charset="0"/>
                <a:ea typeface="Droid Serif" pitchFamily="18" charset="0"/>
                <a:cs typeface="Droid Serif" pitchFamily="18" charset="0"/>
              </a:rPr>
              <a:t>’</a:t>
            </a:r>
            <a:endParaRPr lang="en-US" sz="2000" dirty="0" smtClean="0">
              <a:latin typeface="Droid Serif" pitchFamily="18" charset="0"/>
              <a:ea typeface="Droid Serif" pitchFamily="18" charset="0"/>
              <a:cs typeface="Droid Serif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Pay</a:t>
            </a:r>
            <a:endParaRPr lang="en-US" sz="20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7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and Release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Implement one</a:t>
            </a:r>
          </a:p>
          <a:p>
            <a:r>
              <a:rPr lang="en-US" u="sng" dirty="0" smtClean="0"/>
              <a:t>At the printer</a:t>
            </a:r>
            <a:r>
              <a:rPr lang="en-US" dirty="0" smtClean="0"/>
              <a:t>      touch screen</a:t>
            </a:r>
          </a:p>
          <a:p>
            <a:r>
              <a:rPr lang="en-US" dirty="0" smtClean="0"/>
              <a:t>No preference as to vendor vs. home grown</a:t>
            </a:r>
          </a:p>
          <a:p>
            <a:pPr lvl="1"/>
            <a:r>
              <a:rPr lang="en-US" dirty="0" smtClean="0"/>
              <a:t>Be careful of vendor lock in</a:t>
            </a:r>
          </a:p>
          <a:p>
            <a:r>
              <a:rPr lang="en-US" dirty="0" smtClean="0"/>
              <a:t>Make sure authentication system works</a:t>
            </a:r>
          </a:p>
          <a:p>
            <a:pPr lvl="1"/>
            <a:r>
              <a:rPr lang="en-US" dirty="0" smtClean="0"/>
              <a:t>RFID preferable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4200" y="23622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219</TotalTime>
  <Words>958</Words>
  <Application>Microsoft Office PowerPoint</Application>
  <PresentationFormat>On-screen Show (4:3)</PresentationFormat>
  <Paragraphs>271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Tooling and Printing in 2010:  The Student's Perspective</vt:lpstr>
      <vt:lpstr>PowerPoint Presentation</vt:lpstr>
      <vt:lpstr>PowerPoint Presentation</vt:lpstr>
      <vt:lpstr>Quota</vt:lpstr>
      <vt:lpstr>CopyTech</vt:lpstr>
      <vt:lpstr>Overage</vt:lpstr>
      <vt:lpstr>PowerPoint Presentation</vt:lpstr>
      <vt:lpstr>Non-students</vt:lpstr>
      <vt:lpstr>Hold and Release System</vt:lpstr>
      <vt:lpstr>Locations and Equipment</vt:lpstr>
      <vt:lpstr>Internal Model</vt:lpstr>
      <vt:lpstr>Internal Model</vt:lpstr>
      <vt:lpstr>Header Pages</vt:lpstr>
      <vt:lpstr>Drivers</vt:lpstr>
      <vt:lpstr>Double Sided</vt:lpstr>
      <vt:lpstr>Avoiding Paper</vt:lpstr>
      <vt:lpstr>Kindle Trial at Princeton</vt:lpstr>
      <vt:lpstr>PowerPoint Presentation</vt:lpstr>
      <vt:lpstr>W20</vt:lpstr>
      <vt:lpstr>The Plan</vt:lpstr>
      <vt:lpstr>Hayden</vt:lpstr>
      <vt:lpstr>Barker</vt:lpstr>
      <vt:lpstr>PowerPoint Presentation</vt:lpstr>
      <vt:lpstr>PowerPoint Presentation</vt:lpstr>
      <vt:lpstr>Remove</vt:lpstr>
      <vt:lpstr>Replace with</vt:lpstr>
      <vt:lpstr>Barker</vt:lpstr>
      <vt:lpstr>Hayden</vt:lpstr>
      <vt:lpstr>Group Study Rooms</vt:lpstr>
      <vt:lpstr>Other Cluster</vt:lpstr>
      <vt:lpstr>More Clusters</vt:lpstr>
      <vt:lpstr>New Quickstaions</vt:lpstr>
      <vt:lpstr>Timeframe</vt:lpstr>
      <vt:lpstr>24/7 and Security</vt:lpstr>
      <vt:lpstr>PowerPoint Presentation</vt:lpstr>
      <vt:lpstr>PowerPoint Presentation</vt:lpstr>
      <vt:lpstr>Athena Spaces</vt:lpstr>
      <vt:lpstr>Department Spaces</vt:lpstr>
      <vt:lpstr>Little Things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Plasmeier</dc:creator>
  <cp:lastModifiedBy>Michael Plasmeier</cp:lastModifiedBy>
  <cp:revision>31</cp:revision>
  <dcterms:created xsi:type="dcterms:W3CDTF">2010-04-30T02:03:36Z</dcterms:created>
  <dcterms:modified xsi:type="dcterms:W3CDTF">2010-04-30T05:42:59Z</dcterms:modified>
</cp:coreProperties>
</file>