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5"/>
  </p:notesMasterIdLst>
  <p:sldIdLst>
    <p:sldId id="256" r:id="rId3"/>
    <p:sldId id="293" r:id="rId4"/>
    <p:sldId id="288" r:id="rId5"/>
    <p:sldId id="289" r:id="rId6"/>
    <p:sldId id="290" r:id="rId7"/>
    <p:sldId id="292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59" r:id="rId18"/>
    <p:sldId id="258" r:id="rId19"/>
    <p:sldId id="271" r:id="rId20"/>
    <p:sldId id="272" r:id="rId21"/>
    <p:sldId id="273" r:id="rId22"/>
    <p:sldId id="274" r:id="rId23"/>
    <p:sldId id="295" r:id="rId24"/>
    <p:sldId id="270" r:id="rId25"/>
    <p:sldId id="296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29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64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74395-28A9-415A-BD9A-4B679A7DBB9F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CFA1B-58B9-4BC3-9BBA-B850F6B3F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9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D22A-BCAF-403B-A88D-18C4D79E63D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FA1B-58B9-4BC3-9BBA-B850F6B3FC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FA1B-58B9-4BC3-9BBA-B850F6B3FC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on</a:t>
            </a:r>
            <a:r>
              <a:rPr lang="en-US" baseline="0" dirty="0" smtClean="0"/>
              <a:t>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FA1B-58B9-4BC3-9BBA-B850F6B3F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0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76D1-D0A4-4D9F-8E09-7C7B2833DE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76D1-D0A4-4D9F-8E09-7C7B2833DE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76D1-D0A4-4D9F-8E09-7C7B2833DE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76D1-D0A4-4D9F-8E09-7C7B2833DE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Richard Berlin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76D1-D0A4-4D9F-8E09-7C7B2833DE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FA1B-58B9-4BC3-9BBA-B850F6B3FC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FA1B-58B9-4BC3-9BBA-B850F6B3FC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F94E44-7BD5-486F-8249-795A0CD28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B2753-5BB4-406D-B5BF-260E28427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385A3-F1BA-4018-8CFE-E53A8AE3D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38ADF-20AF-4620-A349-D1EEE27BD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05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05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F2D3-DD01-4D39-8E66-546EB469A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F9ECCD-900C-4522-B0D1-EB64DC5F1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525963"/>
          </a:xfrm>
        </p:spPr>
        <p:txBody>
          <a:bodyPr/>
          <a:lstStyle>
            <a:lvl1pPr marL="0" indent="396875">
              <a:buFontTx/>
              <a:buNone/>
              <a:defRPr b="1">
                <a:solidFill>
                  <a:schemeClr val="accent3"/>
                </a:solidFill>
              </a:defRPr>
            </a:lvl1pPr>
            <a:lvl2pPr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  <a:lvl4pPr>
              <a:defRPr b="1">
                <a:solidFill>
                  <a:schemeClr val="accent3"/>
                </a:solidFill>
              </a:defRPr>
            </a:lvl4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F13A-2D00-46B7-9824-DB9AD3CAE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A79F7-F857-402F-A633-47A40341E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EA62-A9D0-4DE1-BC3C-FCAF7600C3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36310-BFEA-4959-8C53-81F24FD46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70A14-5E37-40D4-A0C5-2BC32377DE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>
            <a:lvl1pPr algn="l">
              <a:defRPr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525963"/>
          </a:xfrm>
        </p:spPr>
        <p:txBody>
          <a:bodyPr/>
          <a:lstStyle>
            <a:lvl1pPr marL="0" indent="396875">
              <a:buFontTx/>
              <a:buNone/>
              <a:defRPr b="1">
                <a:solidFill>
                  <a:schemeClr val="accent3"/>
                </a:solidFill>
              </a:defRPr>
            </a:lvl1pPr>
            <a:lvl2pPr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  <a:lvl4pPr>
              <a:defRPr b="1">
                <a:solidFill>
                  <a:schemeClr val="accent3"/>
                </a:solidFill>
              </a:defRPr>
            </a:lvl4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2B794-66CB-4372-B6D3-962B033B9E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>
            <a:lvl1pPr algn="l">
              <a:defRPr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525963"/>
          </a:xfrm>
        </p:spPr>
        <p:txBody>
          <a:bodyPr/>
          <a:lstStyle>
            <a:lvl1pPr marL="0" indent="396875">
              <a:buFontTx/>
              <a:buNone/>
              <a:defRPr b="1">
                <a:solidFill>
                  <a:schemeClr val="accent3"/>
                </a:solidFill>
              </a:defRPr>
            </a:lvl1pPr>
            <a:lvl2pPr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  <a:lvl4pPr>
              <a:defRPr b="1">
                <a:solidFill>
                  <a:schemeClr val="accent3"/>
                </a:solidFill>
              </a:defRPr>
            </a:lvl4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2B794-66CB-4372-B6D3-962B033B9E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>
            <a:lvl1pPr algn="l">
              <a:defRPr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525963"/>
          </a:xfrm>
        </p:spPr>
        <p:txBody>
          <a:bodyPr/>
          <a:lstStyle>
            <a:lvl1pPr marL="0" indent="396875">
              <a:buFontTx/>
              <a:buNone/>
              <a:defRPr b="1">
                <a:solidFill>
                  <a:schemeClr val="accent3"/>
                </a:solidFill>
              </a:defRPr>
            </a:lvl1pPr>
            <a:lvl2pPr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  <a:lvl4pPr>
              <a:defRPr b="1">
                <a:solidFill>
                  <a:schemeClr val="accent3"/>
                </a:solidFill>
              </a:defRPr>
            </a:lvl4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2B794-66CB-4372-B6D3-962B033B9E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>
            <a:lvl1pPr algn="l">
              <a:defRPr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525963"/>
          </a:xfrm>
        </p:spPr>
        <p:txBody>
          <a:bodyPr/>
          <a:lstStyle>
            <a:lvl1pPr marL="0" indent="396875">
              <a:buFontTx/>
              <a:buNone/>
              <a:defRPr sz="2000" b="0">
                <a:solidFill>
                  <a:schemeClr val="accent3"/>
                </a:solidFill>
              </a:defRPr>
            </a:lvl1pPr>
            <a:lvl2pPr>
              <a:defRPr sz="2000" b="0">
                <a:solidFill>
                  <a:schemeClr val="accent3"/>
                </a:solidFill>
              </a:defRPr>
            </a:lvl2pPr>
            <a:lvl3pPr>
              <a:defRPr sz="2000" b="0">
                <a:solidFill>
                  <a:schemeClr val="accent3"/>
                </a:solidFill>
              </a:defRPr>
            </a:lvl3pPr>
            <a:lvl4pPr>
              <a:defRPr sz="2000" b="0">
                <a:solidFill>
                  <a:schemeClr val="accent3"/>
                </a:solidFill>
              </a:defRPr>
            </a:lvl4pPr>
            <a:lvl5pPr>
              <a:defRPr sz="2000"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71477F-8C1C-4020-B49E-8CEF85452E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3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3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3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3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3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348" y="457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Cooking Classes 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@ MIT</a:t>
            </a:r>
            <a:endParaRPr lang="en-US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618" y="33528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Cathy Cao </a:t>
            </a:r>
          </a:p>
          <a:p>
            <a:r>
              <a:rPr lang="en-US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Diandra 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Drago </a:t>
            </a:r>
          </a:p>
          <a:p>
            <a:r>
              <a:rPr lang="en-US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Neel 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Hajare</a:t>
            </a:r>
          </a:p>
          <a:p>
            <a:r>
              <a:rPr lang="en-US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Michael 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Plasmeier</a:t>
            </a:r>
          </a:p>
          <a:p>
            <a:r>
              <a:rPr lang="en-US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Amy Zhang</a:t>
            </a:r>
            <a:endParaRPr lang="en-US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230868"/>
            <a:ext cx="311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Idea Proposal and Evaluation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7588" y="22564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Group Report</a:t>
            </a:r>
          </a:p>
          <a:p>
            <a:pPr algn="r"/>
            <a:r>
              <a:rPr lang="en-US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15.279 Final Project</a:t>
            </a:r>
          </a:p>
          <a:p>
            <a:pPr algn="r"/>
            <a:r>
              <a:rPr lang="en-US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Spring 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 algn="r"/>
            <a:r>
              <a:rPr lang="en-US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Prof. Terence Heagney</a:t>
            </a:r>
          </a:p>
          <a:p>
            <a:pPr algn="r"/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escription: logo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8" y="5291792"/>
            <a:ext cx="1918887" cy="1010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0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5486400" y="1752600"/>
          <a:ext cx="2971800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Food Safety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Product</a:t>
                      </a:r>
                      <a:r>
                        <a:rPr lang="en-US" sz="2400" baseline="0" dirty="0" smtClean="0"/>
                        <a:t> Identification</a:t>
                      </a:r>
                    </a:p>
                    <a:p>
                      <a:r>
                        <a:rPr lang="en-US" sz="2400" baseline="0" dirty="0" smtClean="0"/>
                        <a:t>Food Handling</a:t>
                      </a:r>
                    </a:p>
                    <a:p>
                      <a:r>
                        <a:rPr lang="en-US" sz="2400" baseline="0" dirty="0" smtClean="0"/>
                        <a:t>Equipment </a:t>
                      </a:r>
                    </a:p>
                    <a:p>
                      <a:r>
                        <a:rPr lang="en-US" sz="2400" dirty="0" smtClean="0"/>
                        <a:t>Serve Safety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Left-Right Arrow 9"/>
          <p:cNvSpPr/>
          <p:nvPr/>
        </p:nvSpPr>
        <p:spPr>
          <a:xfrm>
            <a:off x="4038600" y="2514600"/>
            <a:ext cx="1295400" cy="5334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524000"/>
          <a:ext cx="3352800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2800"/>
              </a:tblGrid>
              <a:tr h="412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Culinary Arts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022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Beginner:</a:t>
                      </a:r>
                      <a:r>
                        <a:rPr lang="en-US" sz="2400" baseline="0" dirty="0" smtClean="0"/>
                        <a:t> Simple Dishes</a:t>
                      </a:r>
                    </a:p>
                    <a:p>
                      <a:r>
                        <a:rPr lang="en-US" sz="2400" baseline="0" dirty="0" smtClean="0"/>
                        <a:t>Intermediate: requested dishes + cuisine</a:t>
                      </a:r>
                    </a:p>
                    <a:p>
                      <a:r>
                        <a:rPr lang="en-US" sz="2400" baseline="0" dirty="0" smtClean="0"/>
                        <a:t>Advanced: professional training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0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term: semester long</a:t>
            </a:r>
          </a:p>
          <a:p>
            <a:r>
              <a:rPr lang="en-US" dirty="0"/>
              <a:t>Short term: few weeks</a:t>
            </a:r>
          </a:p>
          <a:p>
            <a:r>
              <a:rPr lang="en-US" dirty="0" smtClean="0"/>
              <a:t>One </a:t>
            </a:r>
            <a:r>
              <a:rPr lang="en-US" dirty="0"/>
              <a:t>time: few </a:t>
            </a:r>
            <a:r>
              <a:rPr lang="en-US" dirty="0" smtClean="0"/>
              <a:t>hours</a:t>
            </a:r>
          </a:p>
          <a:p>
            <a:endParaRPr lang="en-US" dirty="0"/>
          </a:p>
          <a:p>
            <a:r>
              <a:rPr lang="en-US" dirty="0" smtClean="0"/>
              <a:t>Need 6 classes to fit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4" name="Picture 3" descr="C:\Users\Dynamism\AppData\Local\Temp\ChartExport-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708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6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IAP: </a:t>
            </a:r>
          </a:p>
          <a:p>
            <a:r>
              <a:rPr lang="en-US" dirty="0" smtClean="0"/>
              <a:t>	8 sessions over 4 weeks</a:t>
            </a:r>
          </a:p>
          <a:p>
            <a:r>
              <a:rPr lang="en-US" dirty="0" smtClean="0"/>
              <a:t>	2 hours/session</a:t>
            </a:r>
          </a:p>
          <a:p>
            <a:r>
              <a:rPr lang="en-US" dirty="0" smtClean="0"/>
              <a:t>Semester</a:t>
            </a:r>
          </a:p>
          <a:p>
            <a:r>
              <a:rPr lang="en-US" dirty="0" smtClean="0"/>
              <a:t>	once a week, 6 weeks, 2 hours/session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878" y="13716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Liability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Permanence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Cost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Size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Accessibility to students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06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Selection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9100" y="1231880"/>
            <a:ext cx="434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 Kitchens</a:t>
            </a:r>
            <a:endParaRPr kumimoji="0" lang="en-US" b="1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r>
              <a:rPr kumimoji="0" lang="en-US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Hall Commercial Kitchen</a:t>
            </a: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Hall Commercial Kitchen</a:t>
            </a: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 Commercial Kitchen</a:t>
            </a: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 Hall Commercial Kitchen</a:t>
            </a: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 Dining Commercial Kitchen</a:t>
            </a: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74" y="30400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Capacity Dormitory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Country Kitchen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Country Kitchen 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33191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Dormitory Residence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Bexley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Burton Conner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East Campus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Macgregor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Senior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4105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Alternative Locations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Pritchett Dining Kitchen 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Coffeehouse Lounge 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Liability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9100" y="1231880"/>
            <a:ext cx="434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strike="sng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 Kitchens</a:t>
            </a:r>
            <a:endParaRPr kumimoji="0" lang="en-US" b="1" strike="sngStrike" cap="none" normalizeH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 Dining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74" y="30400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Capacity Dormitory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Country Kitchen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Country Kitchen 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33191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Dormitory Residence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Bexley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Burton Conner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East Campus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Macgregor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Senior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4105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Alternative Locations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Pritchett Dining Kitchen 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Coffeehouse Lounge 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Permanence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9100" y="1231880"/>
            <a:ext cx="434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 Kitchens</a:t>
            </a:r>
            <a:endParaRPr kumimoji="0" lang="en-US" b="1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 Dining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74" y="30400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Capacity Dormitory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Country Kitchen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Country Kitchen 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33191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Dormitory Residence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Bexley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Burton Conner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East Campus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Macgregor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Senior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4105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Alternative Locations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Pritchett Dining Kitchen 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Coffeehouse Lounge 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eating nutritious</a:t>
            </a:r>
          </a:p>
          <a:p>
            <a:r>
              <a:rPr lang="en-US" dirty="0"/>
              <a:t>	</a:t>
            </a:r>
            <a:r>
              <a:rPr lang="en-US" sz="2800" dirty="0" smtClean="0"/>
              <a:t>Meal plan good in dining dorms; while at MIT</a:t>
            </a:r>
          </a:p>
          <a:p>
            <a:r>
              <a:rPr lang="en-US" dirty="0" smtClean="0"/>
              <a:t>Some existing programs</a:t>
            </a:r>
          </a:p>
          <a:p>
            <a:r>
              <a:rPr lang="en-US" dirty="0" smtClean="0"/>
              <a:t>Can set up dedicated facility</a:t>
            </a:r>
          </a:p>
          <a:p>
            <a:r>
              <a:rPr lang="en-US" dirty="0"/>
              <a:t>	</a:t>
            </a:r>
            <a:r>
              <a:rPr lang="en-US" sz="2800" dirty="0" smtClean="0"/>
              <a:t>Glass Lab, Edgerton shop</a:t>
            </a:r>
            <a:endParaRPr lang="en-US" dirty="0" smtClean="0"/>
          </a:p>
          <a:p>
            <a:r>
              <a:rPr lang="en-US" dirty="0" smtClean="0"/>
              <a:t>But big investment up front</a:t>
            </a:r>
          </a:p>
          <a:p>
            <a:r>
              <a:rPr lang="en-US" dirty="0" smtClean="0"/>
              <a:t>So pilot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9100" y="1231880"/>
            <a:ext cx="434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 Kitchens</a:t>
            </a:r>
            <a:endParaRPr kumimoji="0" lang="en-US" b="1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 Dining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74" y="30400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Capacity Dormitory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Country Kitchen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Country Kitchen 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33191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Dormitory Residence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Bexley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Burton Conner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East Campus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Macgregor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Senior House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4105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Alternative Locations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Pritchett Dining Kitchen 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Coffeehouse Lounge </a:t>
            </a:r>
            <a:endParaRPr lang="en-US" strike="sngStrike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9100" y="1231880"/>
            <a:ext cx="434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 Kitchens</a:t>
            </a:r>
            <a:endParaRPr kumimoji="0" lang="en-US" b="1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 Dining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74" y="30400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Capacity Dormitory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Country Kitchen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Country Kitchen 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33191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Dormitory Residence Kitchens</a:t>
            </a:r>
            <a:endParaRPr lang="en-US" b="1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err="1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Bexley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Burton Conner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East Campus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Macgregor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err="1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House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Senior House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4105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Alternative Locations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Pritchett Dining Kitchen 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Coffeehouse Lounge </a:t>
            </a:r>
            <a:endParaRPr lang="en-US" strike="sngStrike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to Students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9100" y="1231880"/>
            <a:ext cx="434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 Kitchens</a:t>
            </a:r>
            <a:endParaRPr kumimoji="0" lang="en-US" b="1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 Hall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trike="sng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 Dining Commercial Kitchen</a:t>
            </a:r>
            <a:endParaRPr kumimoji="0" lang="en-US" strike="sng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74" y="30400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Capacity Dormitory Kitchens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 Country Kitchen</a:t>
            </a:r>
            <a:endParaRPr lang="en-US" strike="sngStrike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Country Kitchen </a:t>
            </a:r>
            <a:endParaRPr lang="en-US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33191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Dormitory Residence Kitchens</a:t>
            </a:r>
            <a:endParaRPr lang="en-US" b="1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Baker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Bexley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Burton Conner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East Campus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Macgregor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McCormick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err="1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Maseeh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House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House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Senior House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Simmons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4105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Alternative Locations</a:t>
            </a:r>
            <a:endParaRPr lang="en-US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Pritchett Dining Kitchen </a:t>
            </a:r>
            <a:endParaRPr lang="en-US" strike="sngStrike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trike="sngStrike" dirty="0" smtClean="0"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Coffeehouse Lounge </a:t>
            </a:r>
            <a:endParaRPr lang="en-US" strike="sngStrike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Next House Country Kitchen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min 30 minutes active recreation</a:t>
            </a:r>
          </a:p>
          <a:p>
            <a:r>
              <a:rPr lang="en-US" dirty="0" smtClean="0"/>
              <a:t>Hard to fit in in most classes</a:t>
            </a:r>
          </a:p>
          <a:p>
            <a:endParaRPr lang="en-US" dirty="0" smtClean="0"/>
          </a:p>
          <a:p>
            <a:r>
              <a:rPr lang="en-US" dirty="0" smtClean="0"/>
              <a:t>Would not work elegantly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</a:t>
            </a:r>
            <a:r>
              <a:rPr lang="en-US" dirty="0" smtClean="0"/>
              <a:t>Recommendation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93700"/>
            <a:r>
              <a:rPr lang="en-US" dirty="0" smtClean="0"/>
              <a:t>Facility</a:t>
            </a:r>
            <a:endParaRPr lang="en-US" dirty="0" smtClean="0"/>
          </a:p>
          <a:p>
            <a:pPr indent="393700"/>
            <a:r>
              <a:rPr lang="en-US" dirty="0" smtClean="0"/>
              <a:t>Equipment</a:t>
            </a:r>
          </a:p>
          <a:p>
            <a:pPr indent="393700"/>
            <a:r>
              <a:rPr lang="en-US" dirty="0" smtClean="0"/>
              <a:t>Materials</a:t>
            </a:r>
          </a:p>
          <a:p>
            <a:pPr indent="393700"/>
            <a:r>
              <a:rPr lang="en-US" dirty="0" smtClean="0"/>
              <a:t>Instruction</a:t>
            </a:r>
          </a:p>
          <a:p>
            <a:pPr indent="393700"/>
            <a:r>
              <a:rPr lang="en-US" dirty="0" smtClean="0"/>
              <a:t>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93700"/>
            <a:r>
              <a:rPr lang="en-US" dirty="0" smtClean="0"/>
              <a:t>Pots/pans</a:t>
            </a:r>
          </a:p>
          <a:p>
            <a:pPr indent="393700"/>
            <a:r>
              <a:rPr lang="en-US" dirty="0" smtClean="0"/>
              <a:t>Cutlery</a:t>
            </a:r>
          </a:p>
          <a:p>
            <a:pPr indent="393700"/>
            <a:r>
              <a:rPr lang="en-US" dirty="0" smtClean="0"/>
              <a:t>Kitchen tools</a:t>
            </a:r>
          </a:p>
          <a:p>
            <a:pPr indent="393700"/>
            <a:r>
              <a:rPr lang="en-US" dirty="0" smtClean="0"/>
              <a:t>Flatware</a:t>
            </a:r>
          </a:p>
          <a:p>
            <a:pPr indent="393700"/>
            <a:endParaRPr lang="en-US" dirty="0" smtClean="0"/>
          </a:p>
          <a:p>
            <a:pPr indent="393700"/>
            <a:r>
              <a:rPr lang="en-US" dirty="0" smtClean="0"/>
              <a:t>&lt; $30/student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93700"/>
            <a:r>
              <a:rPr lang="en-US" dirty="0" smtClean="0"/>
              <a:t>Exact food supplies depend on </a:t>
            </a:r>
            <a:r>
              <a:rPr lang="en-US" dirty="0" smtClean="0"/>
              <a:t>dishes</a:t>
            </a:r>
          </a:p>
          <a:p>
            <a:pPr indent="393700"/>
            <a:endParaRPr lang="en-US" dirty="0" smtClean="0"/>
          </a:p>
          <a:p>
            <a:pPr indent="393700"/>
            <a:r>
              <a:rPr lang="en-US" dirty="0" smtClean="0"/>
              <a:t>&lt; $10/meal regardless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472033"/>
              </p:ext>
            </p:extLst>
          </p:nvPr>
        </p:nvGraphicFramePr>
        <p:xfrm>
          <a:off x="2362200" y="1143001"/>
          <a:ext cx="5257800" cy="365760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2628900"/>
                <a:gridCol w="2628900"/>
              </a:tblGrid>
              <a:tr h="1558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Fixed 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225136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Equipment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$30</a:t>
                      </a:r>
                      <a:endParaRPr lang="en-US" sz="2400" dirty="0"/>
                    </a:p>
                  </a:txBody>
                  <a:tcPr/>
                </a:tc>
              </a:tr>
              <a:tr h="2251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Per</a:t>
                      </a:r>
                      <a:r>
                        <a:rPr lang="en-US" sz="2400" baseline="0" dirty="0" smtClean="0"/>
                        <a:t> Class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$10</a:t>
                      </a:r>
                      <a:endParaRPr lang="en-US" sz="2400" dirty="0"/>
                    </a:p>
                  </a:txBody>
                  <a:tcPr/>
                </a:tc>
              </a:tr>
              <a:tr h="155864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Facility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$0</a:t>
                      </a:r>
                      <a:endParaRPr lang="en-US" sz="2400" dirty="0"/>
                    </a:p>
                  </a:txBody>
                  <a:tcPr/>
                </a:tc>
              </a:tr>
              <a:tr h="225136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Materials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$10</a:t>
                      </a:r>
                      <a:endParaRPr lang="en-US" sz="2400" dirty="0"/>
                    </a:p>
                  </a:txBody>
                  <a:tcPr/>
                </a:tc>
              </a:tr>
              <a:tr h="225136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Instruction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$0</a:t>
                      </a:r>
                      <a:endParaRPr lang="en-US" sz="2400" dirty="0"/>
                    </a:p>
                  </a:txBody>
                  <a:tcPr/>
                </a:tc>
              </a:tr>
              <a:tr h="2251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r>
                        <a:rPr lang="en-US" sz="2400" baseline="0" dirty="0" smtClean="0"/>
                        <a:t> 8 sessions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$110/student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93700"/>
            <a:r>
              <a:rPr lang="en-US" dirty="0" smtClean="0"/>
              <a:t>MIT</a:t>
            </a:r>
            <a:endParaRPr lang="en-US" dirty="0" smtClean="0"/>
          </a:p>
          <a:p>
            <a:pPr marL="568325" lvl="1" indent="173038">
              <a:buNone/>
            </a:pPr>
            <a:r>
              <a:rPr lang="en-US" sz="2400" dirty="0" smtClean="0"/>
              <a:t>Division of Student Life</a:t>
            </a:r>
          </a:p>
          <a:p>
            <a:pPr indent="393700"/>
            <a:r>
              <a:rPr lang="en-US" dirty="0" smtClean="0"/>
              <a:t>Outside</a:t>
            </a:r>
          </a:p>
          <a:p>
            <a:pPr marL="568325" lvl="1" indent="173038">
              <a:buNone/>
            </a:pPr>
            <a:r>
              <a:rPr lang="en-US" sz="2400" dirty="0" smtClean="0"/>
              <a:t>Food companies</a:t>
            </a:r>
          </a:p>
          <a:p>
            <a:pPr indent="393700"/>
            <a:r>
              <a:rPr lang="en-US" dirty="0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Student Interest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Sent to various MIT email list</a:t>
            </a:r>
          </a:p>
          <a:p>
            <a:r>
              <a:rPr lang="en-US" dirty="0" smtClean="0"/>
              <a:t>246 respondents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879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Willingness to Pay</a:t>
            </a:r>
            <a:endParaRPr lang="en-US" dirty="0"/>
          </a:p>
        </p:txBody>
      </p:sp>
      <p:pic>
        <p:nvPicPr>
          <p:cNvPr id="1035" name="Picture 11" descr="C:\Users\Delt\Download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066800"/>
            <a:ext cx="6981824" cy="52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pay (and get to keep the equipment and food)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696200" cy="5745163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Pilot program feasible with minimal expense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be interested in a cooking class?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7699"/>
          <a:stretch/>
        </p:blipFill>
        <p:spPr bwMode="auto">
          <a:xfrm>
            <a:off x="1338262" y="2054087"/>
            <a:ext cx="5705475" cy="394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9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7334"/>
          <a:stretch/>
        </p:blipFill>
        <p:spPr bwMode="auto">
          <a:xfrm>
            <a:off x="304800" y="16002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by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by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/>
          <a:srcRect t="7021"/>
          <a:stretch/>
        </p:blipFill>
        <p:spPr bwMode="auto">
          <a:xfrm>
            <a:off x="609600" y="1295400"/>
            <a:ext cx="7543801" cy="4994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4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09200"/>
              </p:ext>
            </p:extLst>
          </p:nvPr>
        </p:nvGraphicFramePr>
        <p:xfrm>
          <a:off x="457200" y="1447800"/>
          <a:ext cx="8153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048000"/>
                <a:gridCol w="1676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Option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Professional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Instructors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 time</a:t>
                      </a:r>
                      <a:b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Current system with PE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High cost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$2,400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/course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Campus Chef Volunteers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Zero cost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Easy access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Long-Term Dependability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 Volunteers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Low cost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Fickle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Turnover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Chefs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from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Local Restaurants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Student nomination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Restaurants: publicity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Restaurant: time + cost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Class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8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266109"/>
              </p:ext>
            </p:extLst>
          </p:nvPr>
        </p:nvGraphicFramePr>
        <p:xfrm>
          <a:off x="457200" y="1447800"/>
          <a:ext cx="8153400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/>
                <a:gridCol w="2819400"/>
                <a:gridCol w="19050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Cost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Professional</a:t>
                      </a:r>
                      <a:r>
                        <a:rPr lang="en-US" sz="2000" baseline="0" dirty="0" smtClean="0"/>
                        <a:t> Instructors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 time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Current system with PE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cost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$2,400</a:t>
                      </a:r>
                    </a:p>
                    <a:p>
                      <a:r>
                        <a:rPr lang="en-US" sz="2000" dirty="0" smtClean="0"/>
                        <a:t>/course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Campus Staff Volunteers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Zero cost</a:t>
                      </a:r>
                    </a:p>
                    <a:p>
                      <a:r>
                        <a:rPr lang="en-US" sz="2000" b="1" dirty="0" smtClean="0"/>
                        <a:t>Easy access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Long-Term Dependability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 Volunteers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 cost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Fickle</a:t>
                      </a:r>
                    </a:p>
                    <a:p>
                      <a:r>
                        <a:rPr lang="en-US" sz="2000" dirty="0" smtClean="0"/>
                        <a:t>Turnover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Chefs</a:t>
                      </a:r>
                      <a:r>
                        <a:rPr lang="en-US" sz="2000" baseline="0" dirty="0" smtClean="0"/>
                        <a:t> from </a:t>
                      </a:r>
                      <a:r>
                        <a:rPr lang="en-US" sz="2000" dirty="0" smtClean="0"/>
                        <a:t>Local Restaurants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Student nomination</a:t>
                      </a:r>
                    </a:p>
                    <a:p>
                      <a:r>
                        <a:rPr lang="en-US" sz="2000" baseline="0" dirty="0" smtClean="0"/>
                        <a:t>Restaurants: publicity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Cost</a:t>
                      </a:r>
                    </a:p>
                    <a:p>
                      <a:r>
                        <a:rPr lang="en-US" sz="2000" dirty="0" smtClean="0"/>
                        <a:t>Uncertainty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9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84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24000D-F630-46C4-99A4-ADE64E84C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TS010336784</Template>
  <TotalTime>499</TotalTime>
  <Words>709</Words>
  <Application>Microsoft Office PowerPoint</Application>
  <PresentationFormat>On-screen Show (4:3)</PresentationFormat>
  <Paragraphs>325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TS010336784</vt:lpstr>
      <vt:lpstr>PowerPoint Presentation</vt:lpstr>
      <vt:lpstr>Background</vt:lpstr>
      <vt:lpstr>Student Interest Survey</vt:lpstr>
      <vt:lpstr>Would you be interested in a cooking class?</vt:lpstr>
      <vt:lpstr>Interest by Year</vt:lpstr>
      <vt:lpstr>Interest by Gender</vt:lpstr>
      <vt:lpstr>Staffing</vt:lpstr>
      <vt:lpstr>Level of Class</vt:lpstr>
      <vt:lpstr>Staffing</vt:lpstr>
      <vt:lpstr>Curriculum</vt:lpstr>
      <vt:lpstr>Curriculum</vt:lpstr>
      <vt:lpstr>Duration</vt:lpstr>
      <vt:lpstr>Frequency</vt:lpstr>
      <vt:lpstr>When</vt:lpstr>
      <vt:lpstr>Time Recommendation</vt:lpstr>
      <vt:lpstr>Considerations</vt:lpstr>
      <vt:lpstr>Location Selection</vt:lpstr>
      <vt:lpstr>Liability</vt:lpstr>
      <vt:lpstr>Permanence</vt:lpstr>
      <vt:lpstr>Cost</vt:lpstr>
      <vt:lpstr>Size</vt:lpstr>
      <vt:lpstr>Accessibility to Students</vt:lpstr>
      <vt:lpstr>Location Recommendation</vt:lpstr>
      <vt:lpstr>PE Requirements</vt:lpstr>
      <vt:lpstr>Cost of Recommendation Factors</vt:lpstr>
      <vt:lpstr>Equipment</vt:lpstr>
      <vt:lpstr>Materials</vt:lpstr>
      <vt:lpstr>Total Cost</vt:lpstr>
      <vt:lpstr>Funding Options</vt:lpstr>
      <vt:lpstr>Willingness to Pay</vt:lpstr>
      <vt:lpstr>Funding Recommendation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</dc:creator>
  <cp:lastModifiedBy>Michael Plasmeier</cp:lastModifiedBy>
  <cp:revision>30</cp:revision>
  <dcterms:created xsi:type="dcterms:W3CDTF">2011-04-26T06:07:58Z</dcterms:created>
  <dcterms:modified xsi:type="dcterms:W3CDTF">2011-04-28T06:00:23Z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TC103367849990</vt:lpwstr>
  </property>
</Properties>
</file>